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84E00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-119728"/>
              <a:satOff val="5580"/>
              <a:lumOff val="-12961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98089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názvu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 názvu</a:t>
            </a:r>
          </a:p>
        </p:txBody>
      </p:sp>
      <p:sp>
        <p:nvSpPr>
          <p:cNvPr id="12" name="Text úrovně 1…"/>
          <p:cNvSpPr txBox="1"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308599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Obrázek"/>
          <p:cNvSpPr/>
          <p:nvPr>
            <p:ph type="pic" idx="13"/>
          </p:nvPr>
        </p:nvSpPr>
        <p:spPr>
          <a:xfrm>
            <a:off x="-929606" y="-12700"/>
            <a:ext cx="16551777" cy="1103451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rázek"/>
          <p:cNvSpPr/>
          <p:nvPr>
            <p:ph type="pic" idx="13"/>
          </p:nvPr>
        </p:nvSpPr>
        <p:spPr>
          <a:xfrm>
            <a:off x="-647700" y="508000"/>
            <a:ext cx="12369801" cy="614253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ext názvu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22" name="Text úrovně 1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názvu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31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rázek"/>
          <p:cNvSpPr/>
          <p:nvPr>
            <p:ph type="pic" idx="13"/>
          </p:nvPr>
        </p:nvSpPr>
        <p:spPr>
          <a:xfrm>
            <a:off x="2451058" y="-138499"/>
            <a:ext cx="13525502" cy="901700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ext názvu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Text názvu</a:t>
            </a:r>
          </a:p>
        </p:txBody>
      </p:sp>
      <p:sp>
        <p:nvSpPr>
          <p:cNvPr id="40" name="Text úrovně 1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1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49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57" name="Text úrovně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5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Obrázek"/>
          <p:cNvSpPr/>
          <p:nvPr>
            <p:ph type="pic" idx="13"/>
          </p:nvPr>
        </p:nvSpPr>
        <p:spPr>
          <a:xfrm>
            <a:off x="4473575" y="2032000"/>
            <a:ext cx="10287000" cy="6858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67" name="Text úrovně 1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buClrTx/>
              <a:defRPr sz="2800"/>
            </a:lvl1pPr>
            <a:lvl2pPr marL="685800" indent="-342900">
              <a:spcBef>
                <a:spcPts val="3200"/>
              </a:spcBef>
              <a:buClrTx/>
              <a:defRPr sz="2800"/>
            </a:lvl2pPr>
            <a:lvl3pPr marL="1028700" indent="-342900">
              <a:spcBef>
                <a:spcPts val="3200"/>
              </a:spcBef>
              <a:buClrTx/>
              <a:defRPr sz="2800"/>
            </a:lvl3pPr>
            <a:lvl4pPr marL="1371600" indent="-342900">
              <a:spcBef>
                <a:spcPts val="3200"/>
              </a:spcBef>
              <a:buClrTx/>
              <a:defRPr sz="2800"/>
            </a:lvl4pPr>
            <a:lvl5pPr marL="1714500" indent="-342900">
              <a:spcBef>
                <a:spcPts val="3200"/>
              </a:spcBef>
              <a:buClrTx/>
              <a:defRPr sz="28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6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 úrovně 1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6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Obrázek"/>
          <p:cNvSpPr/>
          <p:nvPr>
            <p:ph type="pic" sz="quarter" idx="13"/>
          </p:nvPr>
        </p:nvSpPr>
        <p:spPr>
          <a:xfrm>
            <a:off x="6426200" y="4965700"/>
            <a:ext cx="5886450" cy="3924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Obrázek"/>
          <p:cNvSpPr/>
          <p:nvPr>
            <p:ph type="pic" sz="quarter" idx="14"/>
          </p:nvPr>
        </p:nvSpPr>
        <p:spPr>
          <a:xfrm>
            <a:off x="6737350" y="639233"/>
            <a:ext cx="5880100" cy="392006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Obrázek"/>
          <p:cNvSpPr/>
          <p:nvPr>
            <p:ph type="pic" idx="15"/>
          </p:nvPr>
        </p:nvSpPr>
        <p:spPr>
          <a:xfrm>
            <a:off x="-3400425" y="-127000"/>
            <a:ext cx="13525500" cy="9017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názvu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 názvu</a:t>
            </a:r>
          </a:p>
        </p:txBody>
      </p:sp>
      <p:sp>
        <p:nvSpPr>
          <p:cNvPr id="3" name="Text úrovně 1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" name="Číslo snímku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How will coronavirus changes our lives in the next months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 defTabSz="502412">
              <a:defRPr b="1" sz="6880">
                <a:solidFill>
                  <a:schemeClr val="accent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How will coronavirus changes our lives in the next months</a:t>
            </a:r>
          </a:p>
        </p:txBody>
      </p:sp>
      <p:sp>
        <p:nvSpPr>
          <p:cNvPr id="120" name="Aneta Muchová, 3. A"/>
          <p:cNvSpPr txBox="1"/>
          <p:nvPr>
            <p:ph type="subTitle" sz="quarter" idx="1"/>
          </p:nvPr>
        </p:nvSpPr>
        <p:spPr>
          <a:xfrm>
            <a:off x="1270000" y="7137400"/>
            <a:ext cx="10464800" cy="1130300"/>
          </a:xfrm>
          <a:prstGeom prst="rect">
            <a:avLst/>
          </a:prstGeom>
        </p:spPr>
        <p:txBody>
          <a:bodyPr/>
          <a:lstStyle>
            <a:lvl1pPr>
              <a:defRPr i="1"/>
            </a:lvl1pPr>
          </a:lstStyle>
          <a:p>
            <a:pPr/>
            <a:r>
              <a:t>Aneta Muchová, 3. 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200130165125-corona-virus-cdc-image-exlarge-tease.jpg" descr="200130165125-corona-virus-cdc-image-exlarge-tease.jpg"/>
          <p:cNvPicPr>
            <a:picLocks noChangeAspect="1"/>
          </p:cNvPicPr>
          <p:nvPr>
            <p:ph type="pic" idx="13"/>
          </p:nvPr>
        </p:nvPicPr>
        <p:blipFill>
          <a:blip r:embed="rId2">
            <a:extLst/>
          </a:blip>
          <a:srcRect l="26460" t="594" r="26460" b="594"/>
          <a:stretch>
            <a:fillRect/>
          </a:stretch>
        </p:blipFill>
        <p:spPr>
          <a:xfrm>
            <a:off x="6718300" y="2590800"/>
            <a:ext cx="5334000" cy="6286501"/>
          </a:xfrm>
          <a:prstGeom prst="rect">
            <a:avLst/>
          </a:prstGeom>
        </p:spPr>
      </p:pic>
      <p:sp>
        <p:nvSpPr>
          <p:cNvPr id="123" name="Coronaviru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Coronavirus</a:t>
            </a:r>
          </a:p>
        </p:txBody>
      </p:sp>
      <p:sp>
        <p:nvSpPr>
          <p:cNvPr id="124" name="virus that causes illness ranging from the common cold to more severe diseases…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 marL="225028" indent="-225028" defTabSz="370331">
              <a:spcBef>
                <a:spcPts val="0"/>
              </a:spcBef>
              <a:defRPr sz="3240">
                <a:latin typeface="Arial"/>
                <a:ea typeface="Arial"/>
                <a:cs typeface="Arial"/>
                <a:sym typeface="Arial"/>
              </a:defRPr>
            </a:pPr>
            <a:r>
              <a:t>virus that causes illness ranging from the common cold to more severe diseases</a:t>
            </a:r>
          </a:p>
          <a:p>
            <a:pPr marL="225028" indent="-225028" defTabSz="370331">
              <a:spcBef>
                <a:spcPts val="0"/>
              </a:spcBef>
              <a:defRPr sz="3240">
                <a:latin typeface="Arial"/>
                <a:ea typeface="Arial"/>
                <a:cs typeface="Arial"/>
                <a:sym typeface="Arial"/>
              </a:defRPr>
            </a:pPr>
            <a:r>
              <a:t>new strain that was discovered in 2019 and has not been previously identified in humans</a:t>
            </a:r>
          </a:p>
          <a:p>
            <a:pPr marL="225028" indent="-225028" defTabSz="370331">
              <a:spcBef>
                <a:spcPts val="0"/>
              </a:spcBef>
              <a:defRPr sz="3240">
                <a:latin typeface="Arial"/>
                <a:ea typeface="Arial"/>
                <a:cs typeface="Arial"/>
                <a:sym typeface="Arial"/>
              </a:defRPr>
            </a:pPr>
            <a:r>
              <a:t>signs of infection include respiratory symptoms, fever, cough, shortness of breath and breathing difficulties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Aspects of lif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Aspects of life</a:t>
            </a:r>
          </a:p>
        </p:txBody>
      </p:sp>
      <p:sp>
        <p:nvSpPr>
          <p:cNvPr id="127" name="in early 2020, after an outbreak in China, the World Health Organization (WHO) identified a new type, novel coronavirus 2019-nCoV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16718" indent="-416718" defTabSz="457200">
              <a:spcBef>
                <a:spcPts val="0"/>
              </a:spcBef>
              <a:defRPr sz="4000">
                <a:latin typeface="Helvetica"/>
                <a:ea typeface="Helvetica"/>
                <a:cs typeface="Helvetica"/>
                <a:sym typeface="Helvetica"/>
              </a:defRPr>
            </a:pPr>
            <a:r>
              <a:t>in early 2020, after an outbreak in China, the World Health Organization (WHO) identified a new type, novel coronavirus 2019-nCoV</a:t>
            </a:r>
          </a:p>
          <a:p>
            <a:pPr marL="416718" indent="-416718" defTabSz="457200">
              <a:spcBef>
                <a:spcPts val="0"/>
              </a:spcBef>
              <a:defRPr sz="4000">
                <a:latin typeface="Helvetica"/>
                <a:ea typeface="Helvetica"/>
                <a:cs typeface="Helvetica"/>
                <a:sym typeface="Helvetica"/>
              </a:defRPr>
            </a:pPr>
            <a:r>
              <a:t>many stores have a hard time keeping cleaning supplies, bleach and hand sanitizer in stock</a:t>
            </a:r>
          </a:p>
          <a:p>
            <a:pPr marL="416718" indent="-416718" defTabSz="457200">
              <a:spcBef>
                <a:spcPts val="0"/>
              </a:spcBef>
              <a:defRPr sz="4000">
                <a:latin typeface="Helvetica"/>
                <a:ea typeface="Helvetica"/>
                <a:cs typeface="Helvetica"/>
                <a:sym typeface="Helvetica"/>
              </a:defRPr>
            </a:pPr>
            <a:r>
              <a:t>many shops, restaurants, business stores, churches are closed all over the world</a:t>
            </a:r>
          </a:p>
          <a:p>
            <a:pPr marL="416718" indent="-416718" defTabSz="457200">
              <a:spcBef>
                <a:spcPts val="0"/>
              </a:spcBef>
              <a:defRPr sz="4000">
                <a:latin typeface="Helvetica"/>
                <a:ea typeface="Helvetica"/>
                <a:cs typeface="Helvetica"/>
                <a:sym typeface="Helvetica"/>
              </a:defRPr>
            </a:pPr>
            <a:r>
              <a:t>local events are also cancelled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all schools are closed from the elementary to the universiti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77824" indent="-377824" defTabSz="496570">
              <a:spcBef>
                <a:spcPts val="3500"/>
              </a:spcBef>
              <a:defRPr sz="3400"/>
            </a:pPr>
            <a:r>
              <a:t>all schools are closed from the elementary to the universities</a:t>
            </a:r>
          </a:p>
          <a:p>
            <a:pPr marL="377824" indent="-377824" defTabSz="496570">
              <a:spcBef>
                <a:spcPts val="3500"/>
              </a:spcBef>
              <a:defRPr sz="3400"/>
            </a:pPr>
            <a:r>
              <a:t>fitness and sport centres are closed, in conclusion any sport activities are forbidden</a:t>
            </a:r>
          </a:p>
          <a:p>
            <a:pPr marL="377824" indent="-377824" defTabSz="496570">
              <a:spcBef>
                <a:spcPts val="3500"/>
              </a:spcBef>
              <a:defRPr sz="3400"/>
            </a:pPr>
            <a:r>
              <a:t>seniors are recommended to stay at home and avoid social contact</a:t>
            </a:r>
          </a:p>
          <a:p>
            <a:pPr marL="377824" indent="-377824" defTabSz="496570">
              <a:spcBef>
                <a:spcPts val="3500"/>
              </a:spcBef>
              <a:defRPr sz="3400"/>
            </a:pPr>
            <a:r>
              <a:t>borders in many countries are closed, foreigners are not admitted, citizens have big problems coming back home from abroad</a:t>
            </a:r>
          </a:p>
          <a:p>
            <a:pPr marL="377824" indent="-377824" defTabSz="496570">
              <a:spcBef>
                <a:spcPts val="3500"/>
              </a:spcBef>
              <a:defRPr sz="3400"/>
            </a:pPr>
            <a:r>
              <a:t>many airports are closed or work on limited operations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What will we do?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What will we do?</a:t>
            </a:r>
          </a:p>
        </p:txBody>
      </p:sp>
      <p:sp>
        <p:nvSpPr>
          <p:cNvPr id="132" name="we will have to stay at hom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44499" indent="-444499">
              <a:defRPr sz="4000"/>
            </a:pPr>
            <a:r>
              <a:t>we will have to stay at home </a:t>
            </a:r>
          </a:p>
          <a:p>
            <a:pPr marL="444499" indent="-444499">
              <a:defRPr sz="4000"/>
            </a:pPr>
            <a:r>
              <a:t>we will have to try to follow daily mode</a:t>
            </a:r>
          </a:p>
          <a:p>
            <a:pPr marL="444499" indent="-444499">
              <a:defRPr sz="4000"/>
            </a:pPr>
            <a:r>
              <a:t>we will have to train to keep our body in good health  </a:t>
            </a:r>
          </a:p>
          <a:p>
            <a:pPr marL="444499" indent="-444499">
              <a:defRPr sz="4000"/>
            </a:pPr>
            <a:r>
              <a:t>we will have to try to keep our mind in a good mood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onclu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Conclusion</a:t>
            </a:r>
          </a:p>
        </p:txBody>
      </p:sp>
      <p:sp>
        <p:nvSpPr>
          <p:cNvPr id="135" name="in my opinion all restrictions being taken against coronavirus are necessar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22274" indent="-422274" defTabSz="554990">
              <a:spcBef>
                <a:spcPts val="3900"/>
              </a:spcBef>
              <a:defRPr sz="3800"/>
            </a:pPr>
            <a:r>
              <a:t>in my opinion all restrictions being taken against coronavirus are necessary</a:t>
            </a:r>
          </a:p>
          <a:p>
            <a:pPr marL="422274" indent="-422274" defTabSz="554990">
              <a:spcBef>
                <a:spcPts val="3900"/>
              </a:spcBef>
              <a:defRPr sz="3800"/>
            </a:pPr>
            <a:r>
              <a:t>our prime minister made the decision to close our borders and other restrictions just in time, not like in other countries (for example Italy completely underestimated the serious situation)</a:t>
            </a:r>
          </a:p>
          <a:p>
            <a:pPr marL="422274" indent="-422274" defTabSz="554990">
              <a:spcBef>
                <a:spcPts val="3900"/>
              </a:spcBef>
              <a:defRPr sz="3800"/>
            </a:pPr>
            <a:r>
              <a:t>i think we have to follow all the regulations and government decisions in respect for other people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